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1pPr>
    <a:lvl2pPr marL="1464941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2pPr>
    <a:lvl3pPr marL="2929883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3pPr>
    <a:lvl4pPr marL="4394825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4pPr>
    <a:lvl5pPr marL="5859767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5pPr>
    <a:lvl6pPr marL="7324709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6pPr>
    <a:lvl7pPr marL="8789651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7pPr>
    <a:lvl8pPr marL="10254592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8pPr>
    <a:lvl9pPr marL="11719535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A544"/>
    <a:srgbClr val="EFBF63"/>
    <a:srgbClr val="F1CC7E"/>
    <a:srgbClr val="FCDFA6"/>
    <a:srgbClr val="1B304A"/>
    <a:srgbClr val="0E1825"/>
    <a:srgbClr val="D9B97C"/>
    <a:srgbClr val="E7C682"/>
    <a:srgbClr val="F0CD86"/>
    <a:srgbClr val="FBDD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169" autoAdjust="0"/>
  </p:normalViewPr>
  <p:slideViewPr>
    <p:cSldViewPr snapToGrid="0">
      <p:cViewPr varScale="1">
        <p:scale>
          <a:sx n="35" d="100"/>
          <a:sy n="35" d="100"/>
        </p:scale>
        <p:origin x="-1040" y="-168"/>
      </p:cViewPr>
      <p:guideLst>
        <p:guide orient="horz" pos="6912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6817361"/>
            <a:ext cx="27980640" cy="470408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12435840"/>
            <a:ext cx="2304288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64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29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394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859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24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789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254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719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64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42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5840" y="878844"/>
            <a:ext cx="7406640" cy="187248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920" y="878844"/>
            <a:ext cx="21671280" cy="1872488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3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35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7" y="14102083"/>
            <a:ext cx="27980640" cy="4358640"/>
          </a:xfrm>
        </p:spPr>
        <p:txBody>
          <a:bodyPr anchor="t"/>
          <a:lstStyle>
            <a:lvl1pPr algn="l">
              <a:defRPr sz="1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7" y="9301485"/>
            <a:ext cx="27980640" cy="4800600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64941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2pPr>
            <a:lvl3pPr marL="2929883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39482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859767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24709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78965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254592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71953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09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5120644"/>
            <a:ext cx="14538960" cy="14483083"/>
          </a:xfrm>
        </p:spPr>
        <p:txBody>
          <a:bodyPr/>
          <a:lstStyle>
            <a:lvl1pPr>
              <a:defRPr sz="9000"/>
            </a:lvl1pPr>
            <a:lvl2pPr>
              <a:defRPr sz="76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33520" y="5120644"/>
            <a:ext cx="14538960" cy="14483083"/>
          </a:xfrm>
        </p:spPr>
        <p:txBody>
          <a:bodyPr/>
          <a:lstStyle>
            <a:lvl1pPr>
              <a:defRPr sz="9000"/>
            </a:lvl1pPr>
            <a:lvl2pPr>
              <a:defRPr sz="76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60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1" y="4912363"/>
            <a:ext cx="14544677" cy="2047239"/>
          </a:xfrm>
        </p:spPr>
        <p:txBody>
          <a:bodyPr anchor="b"/>
          <a:lstStyle>
            <a:lvl1pPr marL="0" indent="0">
              <a:buNone/>
              <a:defRPr sz="7600" b="1"/>
            </a:lvl1pPr>
            <a:lvl2pPr marL="1464941" indent="0">
              <a:buNone/>
              <a:defRPr sz="6500" b="1"/>
            </a:lvl2pPr>
            <a:lvl3pPr marL="2929883" indent="0">
              <a:buNone/>
              <a:defRPr sz="5700" b="1"/>
            </a:lvl3pPr>
            <a:lvl4pPr marL="4394825" indent="0">
              <a:buNone/>
              <a:defRPr sz="5200" b="1"/>
            </a:lvl4pPr>
            <a:lvl5pPr marL="5859767" indent="0">
              <a:buNone/>
              <a:defRPr sz="5200" b="1"/>
            </a:lvl5pPr>
            <a:lvl6pPr marL="7324709" indent="0">
              <a:buNone/>
              <a:defRPr sz="5200" b="1"/>
            </a:lvl6pPr>
            <a:lvl7pPr marL="8789651" indent="0">
              <a:buNone/>
              <a:defRPr sz="5200" b="1"/>
            </a:lvl7pPr>
            <a:lvl8pPr marL="10254592" indent="0">
              <a:buNone/>
              <a:defRPr sz="5200" b="1"/>
            </a:lvl8pPr>
            <a:lvl9pPr marL="11719535" indent="0">
              <a:buNone/>
              <a:defRPr sz="5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1" y="6959602"/>
            <a:ext cx="14544677" cy="12644121"/>
          </a:xfrm>
        </p:spPr>
        <p:txBody>
          <a:bodyPr/>
          <a:lstStyle>
            <a:lvl1pPr>
              <a:defRPr sz="7600"/>
            </a:lvl1pPr>
            <a:lvl2pPr>
              <a:defRPr sz="6500"/>
            </a:lvl2pPr>
            <a:lvl3pPr>
              <a:defRPr sz="57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3" y="4912363"/>
            <a:ext cx="14550390" cy="2047239"/>
          </a:xfrm>
        </p:spPr>
        <p:txBody>
          <a:bodyPr anchor="b"/>
          <a:lstStyle>
            <a:lvl1pPr marL="0" indent="0">
              <a:buNone/>
              <a:defRPr sz="7600" b="1"/>
            </a:lvl1pPr>
            <a:lvl2pPr marL="1464941" indent="0">
              <a:buNone/>
              <a:defRPr sz="6500" b="1"/>
            </a:lvl2pPr>
            <a:lvl3pPr marL="2929883" indent="0">
              <a:buNone/>
              <a:defRPr sz="5700" b="1"/>
            </a:lvl3pPr>
            <a:lvl4pPr marL="4394825" indent="0">
              <a:buNone/>
              <a:defRPr sz="5200" b="1"/>
            </a:lvl4pPr>
            <a:lvl5pPr marL="5859767" indent="0">
              <a:buNone/>
              <a:defRPr sz="5200" b="1"/>
            </a:lvl5pPr>
            <a:lvl6pPr marL="7324709" indent="0">
              <a:buNone/>
              <a:defRPr sz="5200" b="1"/>
            </a:lvl6pPr>
            <a:lvl7pPr marL="8789651" indent="0">
              <a:buNone/>
              <a:defRPr sz="5200" b="1"/>
            </a:lvl7pPr>
            <a:lvl8pPr marL="10254592" indent="0">
              <a:buNone/>
              <a:defRPr sz="5200" b="1"/>
            </a:lvl8pPr>
            <a:lvl9pPr marL="11719535" indent="0">
              <a:buNone/>
              <a:defRPr sz="5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3" y="6959602"/>
            <a:ext cx="14550390" cy="12644121"/>
          </a:xfrm>
        </p:spPr>
        <p:txBody>
          <a:bodyPr/>
          <a:lstStyle>
            <a:lvl1pPr>
              <a:defRPr sz="7600"/>
            </a:lvl1pPr>
            <a:lvl2pPr>
              <a:defRPr sz="6500"/>
            </a:lvl2pPr>
            <a:lvl3pPr>
              <a:defRPr sz="57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87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48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45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4" y="873759"/>
            <a:ext cx="10829927" cy="3718560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873765"/>
            <a:ext cx="18402300" cy="18729960"/>
          </a:xfrm>
        </p:spPr>
        <p:txBody>
          <a:bodyPr/>
          <a:lstStyle>
            <a:lvl1pPr>
              <a:defRPr sz="10200"/>
            </a:lvl1pPr>
            <a:lvl2pPr>
              <a:defRPr sz="9000"/>
            </a:lvl2pPr>
            <a:lvl3pPr>
              <a:defRPr sz="76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4" y="4592325"/>
            <a:ext cx="10829927" cy="15011400"/>
          </a:xfrm>
        </p:spPr>
        <p:txBody>
          <a:bodyPr/>
          <a:lstStyle>
            <a:lvl1pPr marL="0" indent="0">
              <a:buNone/>
              <a:defRPr sz="4500"/>
            </a:lvl1pPr>
            <a:lvl2pPr marL="1464941" indent="0">
              <a:buNone/>
              <a:defRPr sz="3800"/>
            </a:lvl2pPr>
            <a:lvl3pPr marL="2929883" indent="0">
              <a:buNone/>
              <a:defRPr sz="3100"/>
            </a:lvl3pPr>
            <a:lvl4pPr marL="4394825" indent="0">
              <a:buNone/>
              <a:defRPr sz="2900"/>
            </a:lvl4pPr>
            <a:lvl5pPr marL="5859767" indent="0">
              <a:buNone/>
              <a:defRPr sz="2900"/>
            </a:lvl5pPr>
            <a:lvl6pPr marL="7324709" indent="0">
              <a:buNone/>
              <a:defRPr sz="2900"/>
            </a:lvl6pPr>
            <a:lvl7pPr marL="8789651" indent="0">
              <a:buNone/>
              <a:defRPr sz="2900"/>
            </a:lvl7pPr>
            <a:lvl8pPr marL="10254592" indent="0">
              <a:buNone/>
              <a:defRPr sz="2900"/>
            </a:lvl8pPr>
            <a:lvl9pPr marL="11719535" indent="0">
              <a:buNone/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68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15361923"/>
            <a:ext cx="19751040" cy="1813560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1960881"/>
            <a:ext cx="19751040" cy="13167360"/>
          </a:xfrm>
        </p:spPr>
        <p:txBody>
          <a:bodyPr/>
          <a:lstStyle>
            <a:lvl1pPr marL="0" indent="0">
              <a:buNone/>
              <a:defRPr sz="10200"/>
            </a:lvl1pPr>
            <a:lvl2pPr marL="1464941" indent="0">
              <a:buNone/>
              <a:defRPr sz="9000"/>
            </a:lvl2pPr>
            <a:lvl3pPr marL="2929883" indent="0">
              <a:buNone/>
              <a:defRPr sz="7600"/>
            </a:lvl3pPr>
            <a:lvl4pPr marL="4394825" indent="0">
              <a:buNone/>
              <a:defRPr sz="6500"/>
            </a:lvl4pPr>
            <a:lvl5pPr marL="5859767" indent="0">
              <a:buNone/>
              <a:defRPr sz="6500"/>
            </a:lvl5pPr>
            <a:lvl6pPr marL="7324709" indent="0">
              <a:buNone/>
              <a:defRPr sz="6500"/>
            </a:lvl6pPr>
            <a:lvl7pPr marL="8789651" indent="0">
              <a:buNone/>
              <a:defRPr sz="6500"/>
            </a:lvl7pPr>
            <a:lvl8pPr marL="10254592" indent="0">
              <a:buNone/>
              <a:defRPr sz="6500"/>
            </a:lvl8pPr>
            <a:lvl9pPr marL="11719535" indent="0">
              <a:buNone/>
              <a:defRPr sz="6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17175483"/>
            <a:ext cx="19751040" cy="2575560"/>
          </a:xfrm>
        </p:spPr>
        <p:txBody>
          <a:bodyPr/>
          <a:lstStyle>
            <a:lvl1pPr marL="0" indent="0">
              <a:buNone/>
              <a:defRPr sz="4500"/>
            </a:lvl1pPr>
            <a:lvl2pPr marL="1464941" indent="0">
              <a:buNone/>
              <a:defRPr sz="3800"/>
            </a:lvl2pPr>
            <a:lvl3pPr marL="2929883" indent="0">
              <a:buNone/>
              <a:defRPr sz="3100"/>
            </a:lvl3pPr>
            <a:lvl4pPr marL="4394825" indent="0">
              <a:buNone/>
              <a:defRPr sz="2900"/>
            </a:lvl4pPr>
            <a:lvl5pPr marL="5859767" indent="0">
              <a:buNone/>
              <a:defRPr sz="2900"/>
            </a:lvl5pPr>
            <a:lvl6pPr marL="7324709" indent="0">
              <a:buNone/>
              <a:defRPr sz="2900"/>
            </a:lvl6pPr>
            <a:lvl7pPr marL="8789651" indent="0">
              <a:buNone/>
              <a:defRPr sz="2900"/>
            </a:lvl7pPr>
            <a:lvl8pPr marL="10254592" indent="0">
              <a:buNone/>
              <a:defRPr sz="2900"/>
            </a:lvl8pPr>
            <a:lvl9pPr marL="11719535" indent="0">
              <a:buNone/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91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878841"/>
            <a:ext cx="29626560" cy="3657600"/>
          </a:xfrm>
          <a:prstGeom prst="rect">
            <a:avLst/>
          </a:prstGeom>
        </p:spPr>
        <p:txBody>
          <a:bodyPr vert="horz" lIns="292988" tIns="146495" rIns="292988" bIns="14649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5120644"/>
            <a:ext cx="29626560" cy="14483083"/>
          </a:xfrm>
          <a:prstGeom prst="rect">
            <a:avLst/>
          </a:prstGeom>
        </p:spPr>
        <p:txBody>
          <a:bodyPr vert="horz" lIns="292988" tIns="146495" rIns="292988" bIns="14649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20340324"/>
            <a:ext cx="7680960" cy="1168401"/>
          </a:xfrm>
          <a:prstGeom prst="rect">
            <a:avLst/>
          </a:prstGeom>
        </p:spPr>
        <p:txBody>
          <a:bodyPr vert="horz" lIns="292988" tIns="146495" rIns="292988" bIns="146495" rtlCol="0" anchor="ctr"/>
          <a:lstStyle>
            <a:lvl1pPr algn="l">
              <a:defRPr sz="3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0" y="20340324"/>
            <a:ext cx="10424160" cy="1168401"/>
          </a:xfrm>
          <a:prstGeom prst="rect">
            <a:avLst/>
          </a:prstGeom>
        </p:spPr>
        <p:txBody>
          <a:bodyPr vert="horz" lIns="292988" tIns="146495" rIns="292988" bIns="146495" rtlCol="0" anchor="ctr"/>
          <a:lstStyle>
            <a:lvl1pPr algn="ctr">
              <a:defRPr sz="3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0" y="20340324"/>
            <a:ext cx="7680960" cy="1168401"/>
          </a:xfrm>
          <a:prstGeom prst="rect">
            <a:avLst/>
          </a:prstGeom>
        </p:spPr>
        <p:txBody>
          <a:bodyPr vert="horz" lIns="292988" tIns="146495" rIns="292988" bIns="146495" rtlCol="0" anchor="ctr"/>
          <a:lstStyle>
            <a:lvl1pPr algn="r">
              <a:defRPr sz="3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414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29883" rtl="0" eaLnBrk="1" latinLnBrk="0" hangingPunct="1">
        <a:spcBef>
          <a:spcPct val="0"/>
        </a:spcBef>
        <a:buNone/>
        <a:defRPr sz="14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8706" indent="-1098706" algn="l" defTabSz="2929883" rtl="0" eaLnBrk="1" latinLnBrk="0" hangingPunct="1">
        <a:spcBef>
          <a:spcPct val="20000"/>
        </a:spcBef>
        <a:buFont typeface="Arial" pitchFamily="34" charset="0"/>
        <a:buChar char="•"/>
        <a:defRPr sz="10200" kern="1200">
          <a:solidFill>
            <a:schemeClr val="tx1"/>
          </a:solidFill>
          <a:latin typeface="+mn-lt"/>
          <a:ea typeface="+mn-ea"/>
          <a:cs typeface="+mn-cs"/>
        </a:defRPr>
      </a:lvl1pPr>
      <a:lvl2pPr marL="2380530" indent="-915589" algn="l" defTabSz="2929883" rtl="0" eaLnBrk="1" latinLnBrk="0" hangingPunct="1">
        <a:spcBef>
          <a:spcPct val="20000"/>
        </a:spcBef>
        <a:buFont typeface="Arial" pitchFamily="34" charset="0"/>
        <a:buChar char="–"/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3662355" indent="-732471" algn="l" defTabSz="2929883" rtl="0" eaLnBrk="1" latinLnBrk="0" hangingPunct="1">
        <a:spcBef>
          <a:spcPct val="20000"/>
        </a:spcBef>
        <a:buFont typeface="Arial" pitchFamily="34" charset="0"/>
        <a:buChar char="•"/>
        <a:defRPr sz="7600" kern="1200">
          <a:solidFill>
            <a:schemeClr val="tx1"/>
          </a:solidFill>
          <a:latin typeface="+mn-lt"/>
          <a:ea typeface="+mn-ea"/>
          <a:cs typeface="+mn-cs"/>
        </a:defRPr>
      </a:lvl3pPr>
      <a:lvl4pPr marL="5127296" indent="-732471" algn="l" defTabSz="2929883" rtl="0" eaLnBrk="1" latinLnBrk="0" hangingPunct="1">
        <a:spcBef>
          <a:spcPct val="20000"/>
        </a:spcBef>
        <a:buFont typeface="Arial" pitchFamily="34" charset="0"/>
        <a:buChar char="–"/>
        <a:defRPr sz="6500" kern="1200">
          <a:solidFill>
            <a:schemeClr val="tx1"/>
          </a:solidFill>
          <a:latin typeface="+mn-lt"/>
          <a:ea typeface="+mn-ea"/>
          <a:cs typeface="+mn-cs"/>
        </a:defRPr>
      </a:lvl4pPr>
      <a:lvl5pPr marL="6592237" indent="-732471" algn="l" defTabSz="2929883" rtl="0" eaLnBrk="1" latinLnBrk="0" hangingPunct="1">
        <a:spcBef>
          <a:spcPct val="20000"/>
        </a:spcBef>
        <a:buFont typeface="Arial" pitchFamily="34" charset="0"/>
        <a:buChar char="»"/>
        <a:defRPr sz="6500" kern="1200">
          <a:solidFill>
            <a:schemeClr val="tx1"/>
          </a:solidFill>
          <a:latin typeface="+mn-lt"/>
          <a:ea typeface="+mn-ea"/>
          <a:cs typeface="+mn-cs"/>
        </a:defRPr>
      </a:lvl5pPr>
      <a:lvl6pPr marL="8057180" indent="-732471" algn="l" defTabSz="2929883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22121" indent="-732471" algn="l" defTabSz="2929883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0987064" indent="-732471" algn="l" defTabSz="2929883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452005" indent="-732471" algn="l" defTabSz="2929883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464941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2pPr>
      <a:lvl3pPr marL="2929883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4394825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4pPr>
      <a:lvl5pPr marL="5859767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5pPr>
      <a:lvl6pPr marL="7324709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6pPr>
      <a:lvl7pPr marL="8789651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7pPr>
      <a:lvl8pPr marL="10254592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8pPr>
      <a:lvl9pPr marL="11719535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rved Down Arrow 52"/>
          <p:cNvSpPr/>
          <p:nvPr/>
        </p:nvSpPr>
        <p:spPr>
          <a:xfrm rot="2255428" flipH="1">
            <a:off x="4381464" y="16810330"/>
            <a:ext cx="4200896" cy="1755800"/>
          </a:xfrm>
          <a:prstGeom prst="curvedDownArrow">
            <a:avLst>
              <a:gd name="adj1" fmla="val 18188"/>
              <a:gd name="adj2" fmla="val 40638"/>
              <a:gd name="adj3" fmla="val 2591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Curved Down Arrow 49"/>
          <p:cNvSpPr/>
          <p:nvPr/>
        </p:nvSpPr>
        <p:spPr>
          <a:xfrm rot="2048200">
            <a:off x="10029616" y="12372451"/>
            <a:ext cx="3602075" cy="1700330"/>
          </a:xfrm>
          <a:prstGeom prst="curvedDownArrow">
            <a:avLst>
              <a:gd name="adj1" fmla="val 18188"/>
              <a:gd name="adj2" fmla="val 40638"/>
              <a:gd name="adj3" fmla="val 2591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Down Arrow 30"/>
          <p:cNvSpPr/>
          <p:nvPr/>
        </p:nvSpPr>
        <p:spPr>
          <a:xfrm rot="2048200" flipV="1">
            <a:off x="3454594" y="12687819"/>
            <a:ext cx="3605112" cy="1564225"/>
          </a:xfrm>
          <a:prstGeom prst="curvedDownArrow">
            <a:avLst>
              <a:gd name="adj1" fmla="val 18188"/>
              <a:gd name="adj2" fmla="val 40638"/>
              <a:gd name="adj3" fmla="val 2591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65819" y="3053830"/>
            <a:ext cx="1040650" cy="104065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991600" y="304800"/>
            <a:ext cx="14953491" cy="972960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pPr algn="ctr"/>
            <a:r>
              <a:rPr lang="en-US" sz="4400" b="1" dirty="0" smtClean="0">
                <a:latin typeface="Raleway"/>
                <a:cs typeface="Raleway"/>
              </a:rPr>
              <a:t>PREDICTING THE NEXT</a:t>
            </a:r>
            <a:endParaRPr lang="en-US" sz="4400" b="1" dirty="0">
              <a:latin typeface="Raleway"/>
              <a:cs typeface="Raleway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0" y="3048000"/>
            <a:ext cx="18079479" cy="849849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pPr algn="ctr"/>
            <a:r>
              <a:rPr lang="en-US" sz="3600" dirty="0" smtClean="0">
                <a:latin typeface="Raleway"/>
                <a:cs typeface="Raleway"/>
              </a:rPr>
              <a:t>Nicholas </a:t>
            </a:r>
            <a:r>
              <a:rPr lang="en-US" sz="3600" dirty="0" smtClean="0">
                <a:latin typeface="Raleway"/>
                <a:cs typeface="Raleway"/>
              </a:rPr>
              <a:t>Amoscato</a:t>
            </a:r>
            <a:r>
              <a:rPr lang="en-US" sz="3600" dirty="0">
                <a:latin typeface="Raleway"/>
                <a:cs typeface="Raleway"/>
              </a:rPr>
              <a:t> </a:t>
            </a:r>
            <a:r>
              <a:rPr lang="en-US" sz="3600" dirty="0" smtClean="0"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sz="3600" dirty="0" smtClean="0">
                <a:latin typeface="Raleway"/>
                <a:cs typeface="Raleway"/>
              </a:rPr>
              <a:t> Julie </a:t>
            </a:r>
            <a:r>
              <a:rPr lang="en-US" sz="3600" dirty="0" smtClean="0">
                <a:latin typeface="Raleway"/>
                <a:cs typeface="Raleway"/>
              </a:rPr>
              <a:t>De </a:t>
            </a:r>
            <a:r>
              <a:rPr lang="en-US" sz="3600" dirty="0">
                <a:latin typeface="Raleway"/>
                <a:cs typeface="Raleway"/>
              </a:rPr>
              <a:t>Lorenzo </a:t>
            </a:r>
            <a:r>
              <a:rPr lang="en-US" sz="3600" dirty="0"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sz="3600" dirty="0">
                <a:latin typeface="Raleway"/>
                <a:cs typeface="Raleway"/>
              </a:rPr>
              <a:t> Chun </a:t>
            </a:r>
            <a:r>
              <a:rPr lang="en-US" sz="3600" dirty="0" smtClean="0">
                <a:latin typeface="Raleway"/>
                <a:cs typeface="Raleway"/>
              </a:rPr>
              <a:t>Ping Ng</a:t>
            </a:r>
            <a:endParaRPr lang="en-US" sz="3600" dirty="0">
              <a:latin typeface="Raleway"/>
              <a:cs typeface="Raleway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106" y="2902276"/>
            <a:ext cx="7924800" cy="1311514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6600" dirty="0" smtClean="0">
                <a:latin typeface="Raleway Light"/>
                <a:cs typeface="Raleway Light"/>
              </a:rPr>
              <a:t>INTRODUCTION</a:t>
            </a:r>
            <a:endParaRPr lang="en-US" sz="6600" dirty="0">
              <a:latin typeface="Raleway Light"/>
              <a:cs typeface="Raleway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2000" y="4292600"/>
            <a:ext cx="13639800" cy="4624531"/>
          </a:xfrm>
          <a:prstGeom prst="rect">
            <a:avLst/>
          </a:prstGeom>
        </p:spPr>
        <p:txBody>
          <a:bodyPr wrap="square" lIns="59620" tIns="29811" rIns="59620" bIns="29811">
            <a:spAutoFit/>
          </a:bodyPr>
          <a:lstStyle/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3600" dirty="0" smtClean="0">
                <a:latin typeface="Helvetica Neue Light"/>
                <a:cs typeface="Helvetica Neue Light"/>
              </a:rPr>
              <a:t>Investigate </a:t>
            </a:r>
            <a:r>
              <a:rPr lang="en-US" sz="3600" dirty="0">
                <a:latin typeface="Helvetica Neue Light"/>
                <a:cs typeface="Helvetica Neue Light"/>
              </a:rPr>
              <a:t>relationship between a movie’s </a:t>
            </a:r>
            <a:r>
              <a:rPr lang="en-US" sz="3600" dirty="0">
                <a:solidFill>
                  <a:srgbClr val="F9C642"/>
                </a:solidFill>
                <a:latin typeface="Helvetica Neue Light"/>
                <a:cs typeface="Helvetica Neue Light"/>
              </a:rPr>
              <a:t>attributes </a:t>
            </a:r>
            <a:r>
              <a:rPr lang="en-US" sz="3600" dirty="0">
                <a:latin typeface="Helvetica Neue Light"/>
                <a:cs typeface="Helvetica Neue Light"/>
              </a:rPr>
              <a:t>and the </a:t>
            </a:r>
            <a:r>
              <a:rPr lang="en-US" sz="3600" dirty="0">
                <a:solidFill>
                  <a:srgbClr val="F9C642"/>
                </a:solidFill>
                <a:latin typeface="Helvetica Neue Light"/>
                <a:cs typeface="Helvetica Neue Light"/>
              </a:rPr>
              <a:t>rating </a:t>
            </a:r>
            <a:r>
              <a:rPr lang="en-US" sz="3600" dirty="0">
                <a:latin typeface="Helvetica Neue Light"/>
                <a:cs typeface="Helvetica Neue Light"/>
              </a:rPr>
              <a:t>it </a:t>
            </a:r>
            <a:r>
              <a:rPr lang="en-US" sz="3600" dirty="0" smtClean="0">
                <a:latin typeface="Helvetica Neue Light"/>
                <a:cs typeface="Helvetica Neue Light"/>
              </a:rPr>
              <a:t>received.</a:t>
            </a:r>
          </a:p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3600" dirty="0" smtClean="0">
                <a:latin typeface="Helvetica Neue Light"/>
                <a:cs typeface="Helvetica Neue Light"/>
              </a:rPr>
              <a:t>Implement </a:t>
            </a:r>
            <a:r>
              <a:rPr lang="en-US" sz="3600" dirty="0">
                <a:latin typeface="Helvetica Neue Light"/>
                <a:cs typeface="Helvetica Neue Light"/>
              </a:rPr>
              <a:t>and compare the effectiveness of a </a:t>
            </a:r>
            <a:r>
              <a:rPr lang="en-US" sz="3600" dirty="0">
                <a:solidFill>
                  <a:srgbClr val="F9C642"/>
                </a:solidFill>
                <a:latin typeface="Helvetica Neue Light"/>
                <a:cs typeface="Helvetica Neue Light"/>
              </a:rPr>
              <a:t>model tree</a:t>
            </a:r>
            <a:r>
              <a:rPr lang="en-US" sz="3600" dirty="0">
                <a:latin typeface="Helvetica Neue Light"/>
                <a:cs typeface="Helvetica Neue Light"/>
              </a:rPr>
              <a:t> and a </a:t>
            </a:r>
            <a:r>
              <a:rPr lang="en-US" sz="3600" dirty="0">
                <a:solidFill>
                  <a:srgbClr val="F9C642"/>
                </a:solidFill>
                <a:latin typeface="Helvetica Neue Light"/>
                <a:cs typeface="Helvetica Neue Light"/>
              </a:rPr>
              <a:t>neural network</a:t>
            </a:r>
            <a:r>
              <a:rPr lang="en-US" sz="3600" dirty="0">
                <a:latin typeface="Helvetica Neue Light"/>
                <a:cs typeface="Helvetica Neue Light"/>
              </a:rPr>
              <a:t> that take the attributes as input and output the expected </a:t>
            </a:r>
            <a:r>
              <a:rPr lang="en-US" sz="3600" dirty="0" smtClean="0">
                <a:latin typeface="Helvetica Neue Light"/>
                <a:cs typeface="Helvetica Neue Light"/>
              </a:rPr>
              <a:t>rating.</a:t>
            </a:r>
          </a:p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3600" dirty="0" smtClean="0">
                <a:latin typeface="Helvetica Neue Light"/>
                <a:cs typeface="Helvetica Neue Light"/>
              </a:rPr>
              <a:t>Compare </a:t>
            </a:r>
            <a:r>
              <a:rPr lang="en-US" sz="3600" dirty="0">
                <a:latin typeface="Helvetica Neue Light"/>
                <a:cs typeface="Helvetica Neue Light"/>
              </a:rPr>
              <a:t>the effectiveness of these models with and without feature selection using </a:t>
            </a:r>
            <a:r>
              <a:rPr lang="en-US" sz="3600" dirty="0">
                <a:solidFill>
                  <a:srgbClr val="F9C642"/>
                </a:solidFill>
                <a:latin typeface="Helvetica Neue Light"/>
                <a:cs typeface="Helvetica Neue Light"/>
              </a:rPr>
              <a:t>sequential forward </a:t>
            </a:r>
            <a:r>
              <a:rPr lang="en-US" sz="3600" dirty="0" smtClean="0">
                <a:solidFill>
                  <a:srgbClr val="F9C642"/>
                </a:solidFill>
                <a:latin typeface="Helvetica Neue Light"/>
                <a:cs typeface="Helvetica Neue Light"/>
              </a:rPr>
              <a:t>search</a:t>
            </a:r>
            <a:r>
              <a:rPr lang="en-US" sz="3600" dirty="0" smtClean="0">
                <a:latin typeface="Helvetica Neue Light"/>
                <a:cs typeface="Helvetica Neue Light"/>
              </a:rPr>
              <a:t>.</a:t>
            </a:r>
            <a:endParaRPr lang="en-US" sz="3600" dirty="0">
              <a:latin typeface="Helvetica Neue Light"/>
              <a:cs typeface="Helvetica Neue Light"/>
            </a:endParaRPr>
          </a:p>
        </p:txBody>
      </p:sp>
      <p:pic>
        <p:nvPicPr>
          <p:cNvPr id="1026" name="Picture 2" descr="http://ia.media-imdb.com/images/M/MV5BMTc3MjI0MjM0NF5BMl5BanBnXkFtZTcwMTYxMTQ1OA@@._V1_SY317_CR0,0,214,317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7825">
            <a:off x="499315" y="15044066"/>
            <a:ext cx="3623808" cy="556679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 cmpd="sng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7116234" y="15530070"/>
            <a:ext cx="6515100" cy="4971964"/>
          </a:xfrm>
          <a:prstGeom prst="rect">
            <a:avLst/>
          </a:prstGeom>
          <a:gradFill>
            <a:gsLst>
              <a:gs pos="0">
                <a:srgbClr val="FEE4AD"/>
              </a:gs>
              <a:gs pos="71000">
                <a:srgbClr val="FBDD99"/>
              </a:gs>
              <a:gs pos="98000">
                <a:srgbClr val="D9B97C"/>
              </a:gs>
            </a:gsLst>
            <a:lin ang="3960000" scaled="0"/>
          </a:gradFill>
          <a:ln>
            <a:solidFill>
              <a:srgbClr val="1B30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44" name="TextBox 43"/>
          <p:cNvSpPr txBox="1"/>
          <p:nvPr/>
        </p:nvSpPr>
        <p:spPr>
          <a:xfrm rot="424593">
            <a:off x="3628147" y="14495966"/>
            <a:ext cx="3458482" cy="552653"/>
          </a:xfrm>
          <a:prstGeom prst="rect">
            <a:avLst/>
          </a:prstGeom>
          <a:noFill/>
        </p:spPr>
        <p:txBody>
          <a:bodyPr wrap="square" lIns="59628" tIns="29814" rIns="59628" bIns="29814" rtlCol="0">
            <a:spAutoFit/>
          </a:bodyPr>
          <a:lstStyle/>
          <a:p>
            <a:pPr algn="ctr"/>
            <a:r>
              <a:rPr lang="en-US" sz="3200" dirty="0" err="1" smtClean="0">
                <a:latin typeface="Helvetica Neue Light"/>
                <a:cs typeface="Helvetica Neue Light"/>
              </a:rPr>
              <a:t>IMDb</a:t>
            </a:r>
            <a:r>
              <a:rPr lang="en-US" sz="3200" dirty="0" smtClean="0">
                <a:latin typeface="Helvetica Neue Light"/>
                <a:cs typeface="Helvetica Neue Light"/>
              </a:rPr>
              <a:t> IDs</a:t>
            </a:r>
            <a:endParaRPr lang="en-US" sz="3200" dirty="0">
              <a:latin typeface="Helvetica Neue Light"/>
              <a:cs typeface="Helvetica Neue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44000" y="857090"/>
            <a:ext cx="14953491" cy="2481065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pPr algn="ctr"/>
            <a:r>
              <a:rPr lang="en-US" sz="14200" dirty="0" smtClean="0">
                <a:latin typeface="Raleway ExtraLight"/>
                <a:cs typeface="Raleway ExtraLight"/>
              </a:rPr>
              <a:t>BEST PICTURE</a:t>
            </a:r>
            <a:endParaRPr lang="en-US" sz="14200" dirty="0">
              <a:latin typeface="Raleway ExtraLight"/>
              <a:cs typeface="Raleway ExtraLigh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1049000" y="838200"/>
            <a:ext cx="20574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9888200" y="838200"/>
            <a:ext cx="2057400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4711" y="2757493"/>
            <a:ext cx="1271270" cy="1403847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7200" b="1" dirty="0" smtClean="0">
                <a:solidFill>
                  <a:srgbClr val="173B78"/>
                </a:solidFill>
                <a:latin typeface="Raleway Light"/>
                <a:cs typeface="Raleway Light"/>
              </a:rPr>
              <a:t>1</a:t>
            </a:r>
            <a:endParaRPr lang="en-US" sz="7200" b="1" dirty="0">
              <a:solidFill>
                <a:srgbClr val="173B78"/>
              </a:solidFill>
              <a:latin typeface="Raleway Light"/>
              <a:cs typeface="Raleway Ligh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65819" y="10107763"/>
            <a:ext cx="1040650" cy="104065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447106" y="9840757"/>
            <a:ext cx="7924800" cy="1311514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6600" dirty="0" smtClean="0">
                <a:latin typeface="Raleway Light"/>
                <a:cs typeface="Raleway Light"/>
              </a:rPr>
              <a:t>PROJECT SETUP</a:t>
            </a:r>
            <a:endParaRPr lang="en-US" sz="6600" dirty="0">
              <a:latin typeface="Raleway Light"/>
              <a:cs typeface="Raleway 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9311" y="9695974"/>
            <a:ext cx="1271270" cy="1403847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7200" b="1" dirty="0">
                <a:solidFill>
                  <a:srgbClr val="173B78"/>
                </a:solidFill>
                <a:latin typeface="Raleway Light"/>
                <a:cs typeface="Raleway Light"/>
              </a:rPr>
              <a:t>2</a:t>
            </a:r>
            <a:endParaRPr lang="en-US" sz="7200" b="1" dirty="0">
              <a:solidFill>
                <a:srgbClr val="173B78"/>
              </a:solidFill>
              <a:latin typeface="Raleway Light"/>
              <a:cs typeface="Raleway Light"/>
            </a:endParaRPr>
          </a:p>
        </p:txBody>
      </p:sp>
      <p:sp>
        <p:nvSpPr>
          <p:cNvPr id="26" name="Cloud 25"/>
          <p:cNvSpPr/>
          <p:nvPr/>
        </p:nvSpPr>
        <p:spPr>
          <a:xfrm rot="21294903">
            <a:off x="468356" y="11634208"/>
            <a:ext cx="5562600" cy="2586326"/>
          </a:xfrm>
          <a:prstGeom prst="cloud">
            <a:avLst/>
          </a:prstGeom>
          <a:gradFill>
            <a:gsLst>
              <a:gs pos="0">
                <a:srgbClr val="FEE4AD"/>
              </a:gs>
              <a:gs pos="71000">
                <a:srgbClr val="FBDD99"/>
              </a:gs>
              <a:gs pos="98000">
                <a:srgbClr val="D9B97C"/>
              </a:gs>
            </a:gsLst>
            <a:lin ang="3960000" scaled="0"/>
          </a:gradFill>
          <a:ln>
            <a:solidFill>
              <a:srgbClr val="1B30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 rot="20830420">
            <a:off x="1024468" y="12251270"/>
            <a:ext cx="4415250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1100" dirty="0" err="1" smtClean="0">
                <a:solidFill>
                  <a:srgbClr val="FC002A"/>
                </a:solidFill>
              </a:rPr>
              <a:t>movielens</a:t>
            </a:r>
            <a:endParaRPr lang="en-US" b="1" spc="1100" dirty="0">
              <a:solidFill>
                <a:srgbClr val="FC002A"/>
              </a:solidFill>
            </a:endParaRPr>
          </a:p>
        </p:txBody>
      </p:sp>
      <p:sp>
        <p:nvSpPr>
          <p:cNvPr id="45" name="Cloud 44"/>
          <p:cNvSpPr/>
          <p:nvPr/>
        </p:nvSpPr>
        <p:spPr>
          <a:xfrm rot="1745892">
            <a:off x="6937062" y="11450872"/>
            <a:ext cx="4261474" cy="3869860"/>
          </a:xfrm>
          <a:prstGeom prst="cloud">
            <a:avLst/>
          </a:prstGeom>
          <a:gradFill>
            <a:gsLst>
              <a:gs pos="0">
                <a:srgbClr val="FEE4AD"/>
              </a:gs>
              <a:gs pos="71000">
                <a:srgbClr val="FBDD99"/>
              </a:gs>
              <a:gs pos="98000">
                <a:srgbClr val="D9B97C"/>
              </a:gs>
            </a:gsLst>
            <a:lin ang="3960000" scaled="0"/>
          </a:gradFill>
          <a:ln>
            <a:solidFill>
              <a:srgbClr val="1B30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 rot="674427">
            <a:off x="7557267" y="12062276"/>
            <a:ext cx="3051465" cy="2618589"/>
            <a:chOff x="8772235" y="11363774"/>
            <a:chExt cx="3051465" cy="2618589"/>
          </a:xfrm>
        </p:grpSpPr>
        <p:pic>
          <p:nvPicPr>
            <p:cNvPr id="32" name="Picture 31" descr="IMDb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2235" y="11363774"/>
              <a:ext cx="3051465" cy="1901346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564308" y="12966700"/>
              <a:ext cx="14673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chemeClr val="bg1"/>
                  </a:solidFill>
                  <a:latin typeface="Arial"/>
                  <a:cs typeface="Arial"/>
                </a:rPr>
                <a:t>API</a:t>
              </a:r>
              <a:endParaRPr lang="en-US" sz="60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49" name="Picture 48" descr="oscar-statu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6600" y="4178300"/>
            <a:ext cx="6990287" cy="1852593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 rot="1304638">
            <a:off x="10638546" y="11625767"/>
            <a:ext cx="3458482" cy="552653"/>
          </a:xfrm>
          <a:prstGeom prst="rect">
            <a:avLst/>
          </a:prstGeom>
          <a:noFill/>
        </p:spPr>
        <p:txBody>
          <a:bodyPr wrap="square" lIns="59628" tIns="29814" rIns="59628" bIns="29814" rtlCol="0">
            <a:spAutoFit/>
          </a:bodyPr>
          <a:lstStyle/>
          <a:p>
            <a:pPr algn="ctr"/>
            <a:r>
              <a:rPr lang="en-US" sz="3200" dirty="0" smtClean="0">
                <a:latin typeface="Helvetica Neue Light"/>
                <a:cs typeface="Helvetica Neue Light"/>
              </a:rPr>
              <a:t>Feature values</a:t>
            </a:r>
            <a:endParaRPr lang="en-US" sz="3200" dirty="0">
              <a:latin typeface="Helvetica Neue Light"/>
              <a:cs typeface="Helvetica Neue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82934" y="15777634"/>
            <a:ext cx="610165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imdb_id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: tt1024648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rating: 8.2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rating_count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: 42817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actors: Ben Affleck, Bryan Cranston,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       Alan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Arkin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, John Goodman,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       Victor Garber 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directors: Ben Affleck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writers: Chris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Terrio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Joshuah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Bearman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genres: Drama, History, Thriller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languages: English, Persian	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country: USA	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rating: R	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release_date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: 2012-10-12	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Runtime: 120</a:t>
            </a:r>
          </a:p>
          <a:p>
            <a:endParaRPr lang="en-US" sz="2000" dirty="0"/>
          </a:p>
        </p:txBody>
      </p:sp>
      <p:sp>
        <p:nvSpPr>
          <p:cNvPr id="54" name="TextBox 53"/>
          <p:cNvSpPr txBox="1"/>
          <p:nvPr/>
        </p:nvSpPr>
        <p:spPr>
          <a:xfrm rot="21086082">
            <a:off x="3869059" y="17436663"/>
            <a:ext cx="3458482" cy="552653"/>
          </a:xfrm>
          <a:prstGeom prst="rect">
            <a:avLst/>
          </a:prstGeom>
          <a:noFill/>
        </p:spPr>
        <p:txBody>
          <a:bodyPr wrap="square" lIns="59628" tIns="29814" rIns="59628" bIns="29814" rtlCol="0">
            <a:spAutoFit/>
          </a:bodyPr>
          <a:lstStyle/>
          <a:p>
            <a:pPr algn="ctr"/>
            <a:r>
              <a:rPr lang="en-US" sz="3200" dirty="0" smtClean="0">
                <a:latin typeface="Helvetica Neue Light"/>
                <a:cs typeface="Helvetica Neue Light"/>
              </a:rPr>
              <a:t>Cleanup data</a:t>
            </a:r>
            <a:endParaRPr lang="en-US" sz="3200" dirty="0">
              <a:latin typeface="Helvetica Neue Light"/>
              <a:cs typeface="Helvetica Neue Light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23323882" y="3403394"/>
            <a:ext cx="1040650" cy="104065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24305169" y="3251840"/>
            <a:ext cx="7924800" cy="1311514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6600" dirty="0" smtClean="0">
                <a:latin typeface="Raleway Light"/>
                <a:cs typeface="Raleway Light"/>
              </a:rPr>
              <a:t>MODEL CHOICE</a:t>
            </a:r>
            <a:endParaRPr lang="en-US" sz="6600" dirty="0">
              <a:latin typeface="Raleway Light"/>
              <a:cs typeface="Raleway Ligh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3307374" y="3056258"/>
            <a:ext cx="1271270" cy="1403847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7200" b="1" dirty="0" smtClean="0">
                <a:solidFill>
                  <a:srgbClr val="173B78"/>
                </a:solidFill>
                <a:latin typeface="Raleway Light"/>
                <a:cs typeface="Raleway Light"/>
              </a:rPr>
              <a:t>3</a:t>
            </a:r>
            <a:endParaRPr lang="en-US" sz="7200" b="1" dirty="0">
              <a:solidFill>
                <a:srgbClr val="173B78"/>
              </a:solidFill>
              <a:latin typeface="Raleway Light"/>
              <a:cs typeface="Raleway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18992583" y="4775062"/>
            <a:ext cx="6340313" cy="6930753"/>
            <a:chOff x="26171791" y="1429475"/>
            <a:chExt cx="6340313" cy="6930753"/>
          </a:xfrm>
        </p:grpSpPr>
        <p:sp>
          <p:nvSpPr>
            <p:cNvPr id="107" name="Oval 106"/>
            <p:cNvSpPr/>
            <p:nvPr/>
          </p:nvSpPr>
          <p:spPr>
            <a:xfrm>
              <a:off x="27608051" y="2030821"/>
              <a:ext cx="920641" cy="920641"/>
            </a:xfrm>
            <a:prstGeom prst="ellipse">
              <a:avLst/>
            </a:prstGeom>
            <a:solidFill>
              <a:srgbClr val="FB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27608051" y="3129013"/>
              <a:ext cx="920641" cy="920641"/>
            </a:xfrm>
            <a:prstGeom prst="ellipse">
              <a:avLst/>
            </a:prstGeom>
            <a:solidFill>
              <a:srgbClr val="FB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27608051" y="4181175"/>
              <a:ext cx="920641" cy="920641"/>
            </a:xfrm>
            <a:prstGeom prst="ellipse">
              <a:avLst/>
            </a:prstGeom>
            <a:solidFill>
              <a:srgbClr val="FB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27608051" y="5253065"/>
              <a:ext cx="920641" cy="920641"/>
            </a:xfrm>
            <a:prstGeom prst="ellipse">
              <a:avLst/>
            </a:prstGeom>
            <a:solidFill>
              <a:srgbClr val="FB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27608051" y="6288786"/>
              <a:ext cx="920641" cy="920641"/>
            </a:xfrm>
            <a:prstGeom prst="ellipse">
              <a:avLst/>
            </a:prstGeom>
            <a:solidFill>
              <a:srgbClr val="FB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27608051" y="7439587"/>
              <a:ext cx="920641" cy="920641"/>
            </a:xfrm>
            <a:prstGeom prst="ellipse">
              <a:avLst/>
            </a:prstGeom>
            <a:solidFill>
              <a:srgbClr val="FB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29436181" y="3145248"/>
              <a:ext cx="920641" cy="920641"/>
            </a:xfrm>
            <a:prstGeom prst="ellipse">
              <a:avLst/>
            </a:prstGeom>
            <a:solidFill>
              <a:srgbClr val="EFB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29449333" y="4855011"/>
              <a:ext cx="920641" cy="920641"/>
            </a:xfrm>
            <a:prstGeom prst="ellipse">
              <a:avLst/>
            </a:prstGeom>
            <a:solidFill>
              <a:srgbClr val="EFB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9436181" y="6475792"/>
              <a:ext cx="920641" cy="920641"/>
            </a:xfrm>
            <a:prstGeom prst="ellipse">
              <a:avLst/>
            </a:prstGeom>
            <a:solidFill>
              <a:srgbClr val="EFB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31290616" y="4792744"/>
              <a:ext cx="920641" cy="920641"/>
            </a:xfrm>
            <a:prstGeom prst="ellipse">
              <a:avLst/>
            </a:prstGeom>
            <a:solidFill>
              <a:srgbClr val="EFA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Arrow Connector 116"/>
            <p:cNvCxnSpPr>
              <a:stCxn id="107" idx="6"/>
              <a:endCxn id="113" idx="2"/>
            </p:cNvCxnSpPr>
            <p:nvPr/>
          </p:nvCxnSpPr>
          <p:spPr>
            <a:xfrm>
              <a:off x="28528692" y="2491141"/>
              <a:ext cx="907488" cy="1114427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08" idx="6"/>
              <a:endCxn id="113" idx="2"/>
            </p:cNvCxnSpPr>
            <p:nvPr/>
          </p:nvCxnSpPr>
          <p:spPr>
            <a:xfrm>
              <a:off x="28528692" y="3589334"/>
              <a:ext cx="907488" cy="16235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109" idx="6"/>
              <a:endCxn id="113" idx="2"/>
            </p:cNvCxnSpPr>
            <p:nvPr/>
          </p:nvCxnSpPr>
          <p:spPr>
            <a:xfrm flipV="1">
              <a:off x="28528692" y="3605569"/>
              <a:ext cx="907488" cy="1035927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10" idx="6"/>
              <a:endCxn id="113" idx="2"/>
            </p:cNvCxnSpPr>
            <p:nvPr/>
          </p:nvCxnSpPr>
          <p:spPr>
            <a:xfrm flipV="1">
              <a:off x="28528692" y="3605569"/>
              <a:ext cx="907488" cy="2107816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11" idx="6"/>
              <a:endCxn id="113" idx="2"/>
            </p:cNvCxnSpPr>
            <p:nvPr/>
          </p:nvCxnSpPr>
          <p:spPr>
            <a:xfrm flipV="1">
              <a:off x="28528692" y="3605569"/>
              <a:ext cx="907488" cy="3143538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112" idx="6"/>
            </p:cNvCxnSpPr>
            <p:nvPr/>
          </p:nvCxnSpPr>
          <p:spPr>
            <a:xfrm flipV="1">
              <a:off x="28528692" y="3757023"/>
              <a:ext cx="920641" cy="4142885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07" idx="6"/>
              <a:endCxn id="114" idx="2"/>
            </p:cNvCxnSpPr>
            <p:nvPr/>
          </p:nvCxnSpPr>
          <p:spPr>
            <a:xfrm>
              <a:off x="28528692" y="2491141"/>
              <a:ext cx="920641" cy="2824190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08" idx="6"/>
              <a:endCxn id="114" idx="2"/>
            </p:cNvCxnSpPr>
            <p:nvPr/>
          </p:nvCxnSpPr>
          <p:spPr>
            <a:xfrm>
              <a:off x="28528692" y="3589334"/>
              <a:ext cx="920641" cy="1725998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109" idx="6"/>
              <a:endCxn id="114" idx="2"/>
            </p:cNvCxnSpPr>
            <p:nvPr/>
          </p:nvCxnSpPr>
          <p:spPr>
            <a:xfrm>
              <a:off x="28528692" y="4641495"/>
              <a:ext cx="920641" cy="673836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10" idx="6"/>
              <a:endCxn id="114" idx="2"/>
            </p:cNvCxnSpPr>
            <p:nvPr/>
          </p:nvCxnSpPr>
          <p:spPr>
            <a:xfrm flipV="1">
              <a:off x="28528692" y="5315332"/>
              <a:ext cx="920641" cy="398053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111" idx="6"/>
              <a:endCxn id="114" idx="2"/>
            </p:cNvCxnSpPr>
            <p:nvPr/>
          </p:nvCxnSpPr>
          <p:spPr>
            <a:xfrm flipV="1">
              <a:off x="28528692" y="5315332"/>
              <a:ext cx="920641" cy="1433775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12" idx="6"/>
              <a:endCxn id="114" idx="2"/>
            </p:cNvCxnSpPr>
            <p:nvPr/>
          </p:nvCxnSpPr>
          <p:spPr>
            <a:xfrm flipV="1">
              <a:off x="28528692" y="5315332"/>
              <a:ext cx="920641" cy="2584576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07" idx="6"/>
              <a:endCxn id="115" idx="2"/>
            </p:cNvCxnSpPr>
            <p:nvPr/>
          </p:nvCxnSpPr>
          <p:spPr>
            <a:xfrm>
              <a:off x="28528692" y="2491141"/>
              <a:ext cx="907488" cy="4444971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08" idx="6"/>
            </p:cNvCxnSpPr>
            <p:nvPr/>
          </p:nvCxnSpPr>
          <p:spPr>
            <a:xfrm>
              <a:off x="28528692" y="3589334"/>
              <a:ext cx="907488" cy="3346779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09" idx="6"/>
              <a:endCxn id="115" idx="2"/>
            </p:cNvCxnSpPr>
            <p:nvPr/>
          </p:nvCxnSpPr>
          <p:spPr>
            <a:xfrm>
              <a:off x="28528692" y="4641495"/>
              <a:ext cx="907488" cy="2294618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10" idx="6"/>
              <a:endCxn id="115" idx="2"/>
            </p:cNvCxnSpPr>
            <p:nvPr/>
          </p:nvCxnSpPr>
          <p:spPr>
            <a:xfrm>
              <a:off x="28528692" y="5713385"/>
              <a:ext cx="907488" cy="1222728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11" idx="6"/>
              <a:endCxn id="115" idx="2"/>
            </p:cNvCxnSpPr>
            <p:nvPr/>
          </p:nvCxnSpPr>
          <p:spPr>
            <a:xfrm>
              <a:off x="28528692" y="6749106"/>
              <a:ext cx="907488" cy="187007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112" idx="6"/>
              <a:endCxn id="115" idx="2"/>
            </p:cNvCxnSpPr>
            <p:nvPr/>
          </p:nvCxnSpPr>
          <p:spPr>
            <a:xfrm flipV="1">
              <a:off x="28528692" y="6936113"/>
              <a:ext cx="907488" cy="963795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30344122" y="3656369"/>
              <a:ext cx="933794" cy="1647496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14" idx="6"/>
              <a:endCxn id="116" idx="2"/>
            </p:cNvCxnSpPr>
            <p:nvPr/>
          </p:nvCxnSpPr>
          <p:spPr>
            <a:xfrm flipV="1">
              <a:off x="30369975" y="5253065"/>
              <a:ext cx="920641" cy="62267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115" idx="6"/>
              <a:endCxn id="116" idx="2"/>
            </p:cNvCxnSpPr>
            <p:nvPr/>
          </p:nvCxnSpPr>
          <p:spPr>
            <a:xfrm flipV="1">
              <a:off x="30356822" y="5253065"/>
              <a:ext cx="933794" cy="1683048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27506451" y="1429475"/>
              <a:ext cx="1133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Helvetica Neue"/>
                  <a:cs typeface="Helvetica Neue"/>
                </a:rPr>
                <a:t>INPUT</a:t>
              </a:r>
              <a:endParaRPr lang="en-US" sz="2400" b="1" dirty="0">
                <a:latin typeface="Helvetica Neue"/>
                <a:cs typeface="Helvetica Neue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9248501" y="2584183"/>
              <a:ext cx="13871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>
                  <a:latin typeface="Helvetica Neue"/>
                  <a:cs typeface="Helvetica Neue"/>
                </a:defRPr>
              </a:lvl1pPr>
            </a:lstStyle>
            <a:p>
              <a:r>
                <a:rPr lang="en-US" dirty="0" smtClean="0"/>
                <a:t>HIDDEN</a:t>
              </a:r>
              <a:endParaRPr lang="en-US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1045036" y="4171619"/>
              <a:ext cx="14670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Helvetica Neue"/>
                  <a:cs typeface="Helvetica Neue"/>
                </a:rPr>
                <a:t>OUTPUT</a:t>
              </a:r>
              <a:endParaRPr lang="en-US" sz="2400" b="1" dirty="0">
                <a:latin typeface="Helvetica Neue"/>
                <a:cs typeface="Helvetica Neue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6171791" y="7621018"/>
              <a:ext cx="104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Helvetica Neue"/>
                  <a:cs typeface="Helvetica Neue"/>
                </a:rPr>
                <a:t>runtime</a:t>
              </a:r>
              <a:endParaRPr lang="en-US" sz="2000" dirty="0">
                <a:latin typeface="Helvetica Neue"/>
                <a:cs typeface="Helvetica Neue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26203266" y="6562770"/>
              <a:ext cx="10492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Helvetica Neue"/>
                  <a:cs typeface="Helvetica Neue"/>
                </a:rPr>
                <a:t>country</a:t>
              </a:r>
              <a:endParaRPr lang="en-US" sz="2000" dirty="0">
                <a:latin typeface="Helvetica Neue"/>
                <a:cs typeface="Helvetica Neue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26193581" y="2212252"/>
              <a:ext cx="1069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Helvetica Neue"/>
                  <a:cs typeface="Helvetica Neue"/>
                </a:rPr>
                <a:t>director</a:t>
              </a:r>
              <a:endParaRPr lang="en-US" sz="2000" dirty="0">
                <a:latin typeface="Helvetica Neue"/>
                <a:cs typeface="Helvetica Neue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6312204" y="3310444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Helvetica Neue"/>
                  <a:cs typeface="Helvetica Neue"/>
                </a:rPr>
                <a:t>writers</a:t>
              </a:r>
              <a:endParaRPr lang="en-US" sz="2000" dirty="0">
                <a:latin typeface="Helvetica Neue"/>
                <a:cs typeface="Helvetica Neue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7812032" y="2299081"/>
              <a:ext cx="505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chemeClr val="bg1"/>
                  </a:solidFill>
                  <a:latin typeface="Andalus" pitchFamily="18" charset="-78"/>
                  <a:cs typeface="Andalus" pitchFamily="18" charset="-78"/>
                </a:rPr>
                <a:t>6.5</a:t>
              </a:r>
              <a:endParaRPr lang="en-US" sz="2000" dirty="0">
                <a:solidFill>
                  <a:schemeClr val="bg1"/>
                </a:solidFill>
                <a:latin typeface="Andalus" pitchFamily="18" charset="-78"/>
                <a:cs typeface="Andalus" pitchFamily="18" charset="-78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27814489" y="3407725"/>
              <a:ext cx="505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Andalus" pitchFamily="18" charset="-78"/>
                  <a:cs typeface="Andalus" pitchFamily="18" charset="-78"/>
                </a:rPr>
                <a:t>6.1</a:t>
              </a:r>
              <a:endParaRPr lang="en-US" sz="1800" dirty="0">
                <a:solidFill>
                  <a:schemeClr val="bg1"/>
                </a:solidFill>
                <a:latin typeface="Andalus" pitchFamily="18" charset="-78"/>
                <a:cs typeface="Andalus" pitchFamily="18" charset="-78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7786384" y="7730998"/>
              <a:ext cx="55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800">
                  <a:solidFill>
                    <a:schemeClr val="bg1"/>
                  </a:solidFill>
                  <a:latin typeface="Andalus" pitchFamily="18" charset="-78"/>
                  <a:cs typeface="Andalus" pitchFamily="18" charset="-78"/>
                </a:defRPr>
              </a:lvl1pPr>
            </a:lstStyle>
            <a:p>
              <a:r>
                <a:rPr lang="en-US" dirty="0"/>
                <a:t>112</a:t>
              </a:r>
              <a:endParaRPr lang="en-US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27893496" y="6539081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800">
                  <a:solidFill>
                    <a:schemeClr val="bg1"/>
                  </a:solidFill>
                  <a:latin typeface="Andalus" pitchFamily="18" charset="-78"/>
                  <a:cs typeface="Andalus" pitchFamily="18" charset="-78"/>
                </a:defRPr>
              </a:lvl1pPr>
            </a:lstStyle>
            <a:p>
              <a:r>
                <a:rPr lang="en-US" dirty="0"/>
                <a:t>3</a:t>
              </a:r>
              <a:endParaRPr lang="en-US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26666868" y="3979058"/>
              <a:ext cx="356359" cy="19987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ndalus" pitchFamily="18" charset="-78"/>
                  <a:cs typeface="Andalus" pitchFamily="18" charset="-78"/>
                </a:rPr>
                <a:t>.</a:t>
              </a:r>
            </a:p>
            <a:p>
              <a:r>
                <a:rPr lang="en-US" sz="2000" dirty="0" smtClean="0">
                  <a:latin typeface="Andalus" pitchFamily="18" charset="-78"/>
                  <a:cs typeface="Andalus" pitchFamily="18" charset="-78"/>
                </a:rPr>
                <a:t>.</a:t>
              </a:r>
            </a:p>
            <a:p>
              <a:r>
                <a:rPr lang="en-US" sz="2000" dirty="0" smtClean="0">
                  <a:latin typeface="Andalus" pitchFamily="18" charset="-78"/>
                  <a:cs typeface="Andalus" pitchFamily="18" charset="-78"/>
                </a:rPr>
                <a:t>.</a:t>
              </a:r>
            </a:p>
            <a:p>
              <a:r>
                <a:rPr lang="en-US" sz="2000" dirty="0" smtClean="0">
                  <a:latin typeface="Andalus" pitchFamily="18" charset="-78"/>
                  <a:cs typeface="Andalus" pitchFamily="18" charset="-78"/>
                </a:rPr>
                <a:t>.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29592395" y="3412128"/>
              <a:ext cx="633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Andalus" pitchFamily="18" charset="-78"/>
                  <a:cs typeface="Andalus" pitchFamily="18" charset="-78"/>
                </a:rPr>
                <a:t>0.48</a:t>
              </a:r>
              <a:endParaRPr lang="en-US" sz="1800" dirty="0">
                <a:solidFill>
                  <a:schemeClr val="bg1"/>
                </a:solidFill>
                <a:latin typeface="Andalus" pitchFamily="18" charset="-78"/>
                <a:cs typeface="Andalus" pitchFamily="18" charset="-78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29590303" y="5144264"/>
              <a:ext cx="633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800">
                  <a:solidFill>
                    <a:schemeClr val="bg1"/>
                  </a:solidFill>
                  <a:latin typeface="Andalus" pitchFamily="18" charset="-78"/>
                  <a:cs typeface="Andalus" pitchFamily="18" charset="-78"/>
                </a:defRPr>
              </a:lvl1pPr>
            </a:lstStyle>
            <a:p>
              <a:r>
                <a:rPr lang="en-US" dirty="0"/>
                <a:t>0.61</a:t>
              </a:r>
              <a:endParaRPr lang="en-US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29604934" y="6737859"/>
              <a:ext cx="633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800">
                  <a:solidFill>
                    <a:schemeClr val="bg1"/>
                  </a:solidFill>
                  <a:latin typeface="Andalus" pitchFamily="18" charset="-78"/>
                  <a:cs typeface="Andalus" pitchFamily="18" charset="-78"/>
                </a:defRPr>
              </a:lvl1pPr>
            </a:lstStyle>
            <a:p>
              <a:r>
                <a:rPr lang="en-US" dirty="0"/>
                <a:t>0.33</a:t>
              </a:r>
              <a:endParaRPr lang="en-US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31523029" y="5081997"/>
              <a:ext cx="505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Andalus" pitchFamily="18" charset="-78"/>
                  <a:cs typeface="Andalus" pitchFamily="18" charset="-78"/>
                </a:rPr>
                <a:t>6.8</a:t>
              </a:r>
              <a:endParaRPr lang="en-US" sz="1800" dirty="0">
                <a:solidFill>
                  <a:schemeClr val="bg1"/>
                </a:solidFill>
                <a:latin typeface="Andalus" pitchFamily="18" charset="-78"/>
                <a:cs typeface="Andalus" pitchFamily="18" charset="-78"/>
              </a:endParaRPr>
            </a:p>
          </p:txBody>
        </p:sp>
      </p:grpSp>
      <p:sp>
        <p:nvSpPr>
          <p:cNvPr id="156" name="Rectangle 155"/>
          <p:cNvSpPr/>
          <p:nvPr/>
        </p:nvSpPr>
        <p:spPr>
          <a:xfrm>
            <a:off x="21089326" y="14527853"/>
            <a:ext cx="11167593" cy="8251165"/>
          </a:xfrm>
          <a:prstGeom prst="rect">
            <a:avLst/>
          </a:prstGeom>
        </p:spPr>
        <p:txBody>
          <a:bodyPr wrap="square" lIns="59620" tIns="29811" rIns="59620" bIns="29811">
            <a:spAutoFit/>
          </a:bodyPr>
          <a:lstStyle/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3200" dirty="0">
                <a:latin typeface="Helvetica Neue Light"/>
                <a:cs typeface="Helvetica Neue Light"/>
              </a:rPr>
              <a:t>The model tree is a tree-based model that is similar to decision trees except values at the leaves of the tree are replaced with linear models.</a:t>
            </a:r>
          </a:p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3200" dirty="0">
                <a:latin typeface="Helvetica Neue Light"/>
                <a:cs typeface="Helvetica Neue Light"/>
              </a:rPr>
              <a:t>Given the continuous output, we will build the tree by maximizing the expected error reduction where error is measured by the standard deviation of a data set’s ratings.</a:t>
            </a:r>
          </a:p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3200" dirty="0">
                <a:latin typeface="Helvetica Neue Light"/>
                <a:cs typeface="Helvetica Neue Light"/>
              </a:rPr>
              <a:t>Internal nodes will represent nominal features while numerical features will be incorporated in the leaf node linear models.</a:t>
            </a:r>
          </a:p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3200" dirty="0">
                <a:latin typeface="Helvetica Neue Light"/>
                <a:cs typeface="Helvetica Neue Light"/>
              </a:rPr>
              <a:t>Movies can have multiple nominal values in which the movie will exist in multiple subsets of the model tree.</a:t>
            </a:r>
          </a:p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3200" dirty="0">
                <a:latin typeface="Helvetica Neue Light"/>
                <a:cs typeface="Helvetica Neue Light"/>
              </a:rPr>
              <a:t>The tree will be pruned according to subset size and a minimum error threshold.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25153099" y="4911343"/>
            <a:ext cx="7402461" cy="8098300"/>
          </a:xfrm>
          <a:prstGeom prst="rect">
            <a:avLst/>
          </a:prstGeom>
        </p:spPr>
        <p:txBody>
          <a:bodyPr wrap="square" lIns="59620" tIns="29811" rIns="59620" bIns="29811">
            <a:spAutoFit/>
          </a:bodyPr>
          <a:lstStyle/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latin typeface="Helvetica Neue Light"/>
                <a:cs typeface="Helvetica Neue Light"/>
              </a:rPr>
              <a:t>We will build a 3-layer neural network (1 hidden layer) to find the relationship between the movie attributes and the movie ratings.</a:t>
            </a:r>
          </a:p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latin typeface="Helvetica Neue Light"/>
                <a:cs typeface="Helvetica Neue Light"/>
              </a:rPr>
              <a:t>The </a:t>
            </a:r>
            <a:r>
              <a:rPr lang="en-US" sz="2800" dirty="0" err="1">
                <a:latin typeface="Helvetica Neue Light"/>
                <a:cs typeface="Helvetica Neue Light"/>
              </a:rPr>
              <a:t>feedforward</a:t>
            </a:r>
            <a:r>
              <a:rPr lang="en-US" sz="2800" dirty="0">
                <a:latin typeface="Helvetica Neue Light"/>
                <a:cs typeface="Helvetica Neue Light"/>
              </a:rPr>
              <a:t> network will define the function that calculates the predicted movie ratings with </a:t>
            </a:r>
            <a:r>
              <a:rPr lang="en-US" sz="2800" dirty="0" err="1">
                <a:latin typeface="Helvetica Neue Light"/>
                <a:cs typeface="Helvetica Neue Light"/>
              </a:rPr>
              <a:t>backpropagation</a:t>
            </a:r>
            <a:r>
              <a:rPr lang="en-US" sz="2800" dirty="0">
                <a:latin typeface="Helvetica Neue Light"/>
                <a:cs typeface="Helvetica Neue Light"/>
              </a:rPr>
              <a:t> algorithm.</a:t>
            </a:r>
          </a:p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latin typeface="Helvetica Neue Light"/>
                <a:cs typeface="Helvetica Neue Light"/>
              </a:rPr>
              <a:t>The model will calculate the error at the output and update the corresponding connection weights using online gradient descent method..</a:t>
            </a:r>
          </a:p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latin typeface="Helvetica Neue Light"/>
                <a:cs typeface="Helvetica Neue Light"/>
              </a:rPr>
              <a:t>The neurons in the hidden layer will use sigmoid functions as the activation functions and the output will consist of a linear model.</a:t>
            </a:r>
          </a:p>
        </p:txBody>
      </p:sp>
    </p:spTree>
    <p:extLst>
      <p:ext uri="{BB962C8B-B14F-4D97-AF65-F5344CB8AC3E}">
        <p14:creationId xmlns:p14="http://schemas.microsoft.com/office/powerpoint/2010/main" val="4285018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356</Words>
  <Application>Microsoft Macintosh PowerPoint</Application>
  <PresentationFormat>Custom</PresentationFormat>
  <Paragraphs>59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De Lorenzo</dc:creator>
  <cp:lastModifiedBy>Nicholas Amoscato</cp:lastModifiedBy>
  <cp:revision>22</cp:revision>
  <dcterms:created xsi:type="dcterms:W3CDTF">2013-03-20T01:31:40Z</dcterms:created>
  <dcterms:modified xsi:type="dcterms:W3CDTF">2013-03-20T05:01:38Z</dcterms:modified>
</cp:coreProperties>
</file>